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4630400" cy="8229600"/>
  <p:notesSz cx="8229600" cy="146304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</p:embeddedFont>
    <p:embeddedFont>
      <p:font typeface="Roboto Mono Medium" panose="020F0502020204030204" pitchFamily="34" charset="0"/>
      <p:regular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13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188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10" Type="http://schemas.openxmlformats.org/officeDocument/2006/relationships/image" Target="../media/image3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IMNJL/DataWarehouse_and_DataMining/tree/main/DWH_3_How_to_improve_the_accuracy_of_clustering_algorithms" TargetMode="External"/><Relationship Id="rId5" Type="http://schemas.openxmlformats.org/officeDocument/2006/relationships/hyperlink" Target="https://github.com/qiqi12/HIAC" TargetMode="External"/><Relationship Id="rId4" Type="http://schemas.openxmlformats.org/officeDocument/2006/relationships/hyperlink" Target="https://www.sciencedirect.com/science/article/abs/pii/S0020025523000919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HIAC.p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hyperlink" Target="vscode-file://vscode-app/Applications/Visual%20Studio%20Code.app/Contents/Resources/app/out/vs/code/electron-browser/workbench/workbench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hyperlink" Target="http://HIAC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8476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Why Enhance Clustering Accuracy?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4248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Clustering algorithms are fundamental to unsupervised learning, yet their performance often falters on complex datasets. Issues such as overlapping clusters, the presence of outliers, and high-dimensional data can significantly compromise their effectiveness.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Different clustering principles—be it density-based, partitioning, or hierarchical methods—each possess unique failure modes. Recognising these limitations is the first step towards more robust data analysis.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9310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Instead of continuously inventing new clustering methodologies, a more pragmatic approach lies in refining the dataset representation itself. By ameliorating the data, we can empower existing algorithms to perform with greater accuracy and reliability.</a:t>
            </a:r>
            <a:endParaRPr lang="en-US" sz="17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795482-D8D3-AE8B-56D3-E727F5C0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AAFA-94C5-60CA-F500-D65641FA1B26}"/>
              </a:ext>
            </a:extLst>
          </p:cNvPr>
          <p:cNvSpPr txBox="1"/>
          <p:nvPr/>
        </p:nvSpPr>
        <p:spPr>
          <a:xfrm>
            <a:off x="6759926" y="763166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 ID: 1820259061 Kuranov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Grigorii</a:t>
            </a:r>
            <a:endParaRPr lang="ru-RU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5648" y="520898"/>
            <a:ext cx="7845504" cy="1159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Output Files: Where Results Are Saved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35648" y="1958816"/>
            <a:ext cx="7845504" cy="1122164"/>
          </a:xfrm>
          <a:prstGeom prst="roundRect">
            <a:avLst>
              <a:gd name="adj" fmla="val 9778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12788" y="1958816"/>
            <a:ext cx="91440" cy="1122164"/>
          </a:xfrm>
          <a:prstGeom prst="roundRect">
            <a:avLst>
              <a:gd name="adj" fmla="val 30435"/>
            </a:avLst>
          </a:prstGeom>
          <a:solidFill>
            <a:srgbClr val="DCFF50"/>
          </a:solidFill>
          <a:ln/>
        </p:spPr>
      </p:sp>
      <p:sp>
        <p:nvSpPr>
          <p:cNvPr id="6" name="Text 3"/>
          <p:cNvSpPr/>
          <p:nvPr/>
        </p:nvSpPr>
        <p:spPr>
          <a:xfrm>
            <a:off x="6412587" y="2167176"/>
            <a:ext cx="264318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Ameliorated Dataset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412587" y="2568297"/>
            <a:ext cx="7360206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./&lt;dataset_base&gt;/&lt;dataset_base&gt;_ameliorated_by_HIAC.txt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135648" y="3266480"/>
            <a:ext cx="7845504" cy="1122164"/>
          </a:xfrm>
          <a:prstGeom prst="roundRect">
            <a:avLst>
              <a:gd name="adj" fmla="val 9778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12788" y="3266480"/>
            <a:ext cx="91440" cy="1122164"/>
          </a:xfrm>
          <a:prstGeom prst="roundRect">
            <a:avLst>
              <a:gd name="adj" fmla="val 30435"/>
            </a:avLst>
          </a:prstGeom>
          <a:solidFill>
            <a:srgbClr val="DCFF50"/>
          </a:solidFill>
          <a:ln/>
        </p:spPr>
      </p:sp>
      <p:sp>
        <p:nvSpPr>
          <p:cNvPr id="10" name="Text 7"/>
          <p:cNvSpPr/>
          <p:nvPr/>
        </p:nvSpPr>
        <p:spPr>
          <a:xfrm>
            <a:off x="6412587" y="3474839"/>
            <a:ext cx="2319099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Decision Graph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412587" y="3875961"/>
            <a:ext cx="7360206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./&lt;dataset_base&gt;/decision_&lt;k&gt;_&lt;threshold&gt;.png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135648" y="4574143"/>
            <a:ext cx="7845504" cy="1537692"/>
          </a:xfrm>
          <a:prstGeom prst="roundRect">
            <a:avLst>
              <a:gd name="adj" fmla="val 7136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12788" y="4574143"/>
            <a:ext cx="91440" cy="1537692"/>
          </a:xfrm>
          <a:prstGeom prst="roundRect">
            <a:avLst>
              <a:gd name="adj" fmla="val 30435"/>
            </a:avLst>
          </a:prstGeom>
          <a:solidFill>
            <a:srgbClr val="DCFF50"/>
          </a:solidFill>
          <a:ln/>
        </p:spPr>
      </p:sp>
      <p:sp>
        <p:nvSpPr>
          <p:cNvPr id="14" name="Text 11"/>
          <p:cNvSpPr/>
          <p:nvPr/>
        </p:nvSpPr>
        <p:spPr>
          <a:xfrm>
            <a:off x="6412587" y="4782503"/>
            <a:ext cx="2504123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PCA Visualisations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412587" y="5183624"/>
            <a:ext cx="7360206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Original: </a:t>
            </a:r>
            <a:r>
              <a:rPr lang="en-US" sz="14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./&lt;dataset_base&gt;/&lt;dataset&gt;_original.png</a:t>
            </a: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OR </a:t>
            </a:r>
            <a:r>
              <a:rPr lang="en-US" sz="14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&lt;dataset&gt;_after_pca.png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412587" y="5599152"/>
            <a:ext cx="7360206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Ameliorated: </a:t>
            </a:r>
            <a:r>
              <a:rPr lang="en-US" sz="14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./&lt;dataset_base&gt;/&lt;dataset&gt;_ameliorated_by_HIAC.png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35648" y="6297335"/>
            <a:ext cx="7845504" cy="1411248"/>
          </a:xfrm>
          <a:prstGeom prst="roundRect">
            <a:avLst>
              <a:gd name="adj" fmla="val 7775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112788" y="6297335"/>
            <a:ext cx="91440" cy="1411248"/>
          </a:xfrm>
          <a:prstGeom prst="roundRect">
            <a:avLst>
              <a:gd name="adj" fmla="val 30435"/>
            </a:avLst>
          </a:prstGeom>
          <a:solidFill>
            <a:srgbClr val="DCFF50"/>
          </a:solidFill>
          <a:ln/>
        </p:spPr>
      </p:sp>
      <p:sp>
        <p:nvSpPr>
          <p:cNvPr id="19" name="Text 16"/>
          <p:cNvSpPr/>
          <p:nvPr/>
        </p:nvSpPr>
        <p:spPr>
          <a:xfrm>
            <a:off x="6412587" y="6505694"/>
            <a:ext cx="2319099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NMI Report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6412587" y="6906816"/>
            <a:ext cx="7360206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Reported NMI values are printed to standard output. Redirect output to a file if persistent storage is needed.</a:t>
            </a:r>
            <a:endParaRPr lang="en-US" sz="145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6B0B83C-7696-39A7-A1A1-3828C1F95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952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Visualising Data Amelioration with HIAC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40733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explores the impact of the HIAC algorithm on data representation, enhancing the clarity and separability of clusters for improved machine learning outcomes.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44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427" y="3022521"/>
            <a:ext cx="9322832" cy="588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Original Data (2D PCA Projection)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53427" y="3893582"/>
            <a:ext cx="4248864" cy="3154799"/>
          </a:xfrm>
          <a:prstGeom prst="roundRect">
            <a:avLst>
              <a:gd name="adj" fmla="val 896"/>
            </a:avLst>
          </a:prstGeom>
          <a:solidFill>
            <a:srgbClr val="404040"/>
          </a:solidFill>
          <a:ln/>
        </p:spPr>
      </p:sp>
      <p:sp>
        <p:nvSpPr>
          <p:cNvPr id="5" name="Shape 2"/>
          <p:cNvSpPr/>
          <p:nvPr/>
        </p:nvSpPr>
        <p:spPr>
          <a:xfrm>
            <a:off x="941784" y="4081939"/>
            <a:ext cx="565071" cy="565071"/>
          </a:xfrm>
          <a:prstGeom prst="roundRect">
            <a:avLst>
              <a:gd name="adj" fmla="val 16180419"/>
            </a:avLst>
          </a:prstGeom>
          <a:solidFill>
            <a:srgbClr val="DCFF50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161" y="4237315"/>
            <a:ext cx="254198" cy="2541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1784" y="4835366"/>
            <a:ext cx="3872151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Initial Dataset Scatter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41784" y="5654635"/>
            <a:ext cx="3872151" cy="1205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begin with a Principal Component Analysis (PCA) scatter plot of the original labeled data. This two-dimensional projection helps to visualise high-dimensional datasets.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5190649" y="3893582"/>
            <a:ext cx="4248983" cy="3154799"/>
          </a:xfrm>
          <a:prstGeom prst="roundRect">
            <a:avLst>
              <a:gd name="adj" fmla="val 896"/>
            </a:avLst>
          </a:prstGeom>
          <a:solidFill>
            <a:srgbClr val="404040"/>
          </a:solidFill>
          <a:ln/>
        </p:spPr>
      </p:sp>
      <p:sp>
        <p:nvSpPr>
          <p:cNvPr id="10" name="Shape 6"/>
          <p:cNvSpPr/>
          <p:nvPr/>
        </p:nvSpPr>
        <p:spPr>
          <a:xfrm>
            <a:off x="5379006" y="4081939"/>
            <a:ext cx="565071" cy="565071"/>
          </a:xfrm>
          <a:prstGeom prst="roundRect">
            <a:avLst>
              <a:gd name="adj" fmla="val 16180419"/>
            </a:avLst>
          </a:prstGeom>
          <a:solidFill>
            <a:srgbClr val="DCFF50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4382" y="4237315"/>
            <a:ext cx="254198" cy="25419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379006" y="4835366"/>
            <a:ext cx="3220164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Ground-Truth Labels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379006" y="5301496"/>
            <a:ext cx="3872270" cy="1205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Ground-truth labels are applied to the data points, allowing for an assessment of the inherent clustering structure within the original dataset.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9627989" y="3893582"/>
            <a:ext cx="4248864" cy="3154799"/>
          </a:xfrm>
          <a:prstGeom prst="roundRect">
            <a:avLst>
              <a:gd name="adj" fmla="val 896"/>
            </a:avLst>
          </a:prstGeom>
          <a:solidFill>
            <a:srgbClr val="404040"/>
          </a:solidFill>
          <a:ln/>
        </p:spPr>
      </p:sp>
      <p:sp>
        <p:nvSpPr>
          <p:cNvPr id="15" name="Shape 10"/>
          <p:cNvSpPr/>
          <p:nvPr/>
        </p:nvSpPr>
        <p:spPr>
          <a:xfrm>
            <a:off x="9816346" y="4081939"/>
            <a:ext cx="565071" cy="565071"/>
          </a:xfrm>
          <a:prstGeom prst="roundRect">
            <a:avLst>
              <a:gd name="adj" fmla="val 16180419"/>
            </a:avLst>
          </a:prstGeom>
          <a:solidFill>
            <a:srgbClr val="DCFF50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71723" y="4237315"/>
            <a:ext cx="254198" cy="25419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16346" y="4835366"/>
            <a:ext cx="3728561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Identifying Challenges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816346" y="5301496"/>
            <a:ext cx="3872151" cy="1506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Observe the cluster overlaps and regions where data points from different classes are intermingled. These areas highlight where improvement is needed for more effective clustering.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753427" y="7260193"/>
            <a:ext cx="13123545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Original dataset embedding (PCA) — ground-truth labels shown.</a:t>
            </a:r>
            <a:endParaRPr lang="en-US" sz="145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FCC5AF-5C68-E1FE-908F-4D97B0F34C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462" y="780455"/>
            <a:ext cx="7777877" cy="1067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Ameliorated Dataset After HIAC Processing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169462" y="2103834"/>
            <a:ext cx="7777877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Hierarchical Inter-cluster Attraction (HIAC) algorithm refines the data representation, making clusters more distinct and separable. This visual highlights the transformation.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6169462" y="2842141"/>
            <a:ext cx="7777877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Points moved by gravitation toward valid neighbours — clusters become more separable.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6169462" y="3307318"/>
            <a:ext cx="3803571" cy="2122051"/>
          </a:xfrm>
          <a:prstGeom prst="roundRect">
            <a:avLst>
              <a:gd name="adj" fmla="val 5171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146602" y="3307318"/>
            <a:ext cx="91440" cy="2122051"/>
          </a:xfrm>
          <a:prstGeom prst="roundRect">
            <a:avLst>
              <a:gd name="adj" fmla="val 28014"/>
            </a:avLst>
          </a:prstGeom>
          <a:solidFill>
            <a:srgbClr val="DCFF50"/>
          </a:solidFill>
          <a:ln/>
        </p:spPr>
      </p:sp>
      <p:sp>
        <p:nvSpPr>
          <p:cNvPr id="8" name="Text 5"/>
          <p:cNvSpPr/>
          <p:nvPr/>
        </p:nvSpPr>
        <p:spPr>
          <a:xfrm>
            <a:off x="6431637" y="3500914"/>
            <a:ext cx="281690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Gravitational Movement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431637" y="3870127"/>
            <a:ext cx="3347799" cy="1092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HIAC applies a gravitational force, moving data points towards their valid neighbours. This process effectively reduces the ambiguity at cluster boundaries.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0143768" y="3307318"/>
            <a:ext cx="3803571" cy="2122051"/>
          </a:xfrm>
          <a:prstGeom prst="roundRect">
            <a:avLst>
              <a:gd name="adj" fmla="val 5171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0120908" y="3307318"/>
            <a:ext cx="91440" cy="2122051"/>
          </a:xfrm>
          <a:prstGeom prst="roundRect">
            <a:avLst>
              <a:gd name="adj" fmla="val 28014"/>
            </a:avLst>
          </a:prstGeom>
          <a:solidFill>
            <a:srgbClr val="DCFF50"/>
          </a:solidFill>
          <a:ln/>
        </p:spPr>
      </p:sp>
      <p:sp>
        <p:nvSpPr>
          <p:cNvPr id="12" name="Text 9"/>
          <p:cNvSpPr/>
          <p:nvPr/>
        </p:nvSpPr>
        <p:spPr>
          <a:xfrm>
            <a:off x="10405943" y="3500914"/>
            <a:ext cx="2688788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Enhanced Separability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405943" y="3870127"/>
            <a:ext cx="3347799" cy="1365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result is a dataset where clusters are more tightly grouped and distinct, significantly improving the potential accuracy of subsequent clustering algorithms.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6169462" y="5600105"/>
            <a:ext cx="3803571" cy="1848922"/>
          </a:xfrm>
          <a:prstGeom prst="roundRect">
            <a:avLst>
              <a:gd name="adj" fmla="val 5935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146602" y="5600105"/>
            <a:ext cx="91440" cy="1848922"/>
          </a:xfrm>
          <a:prstGeom prst="roundRect">
            <a:avLst>
              <a:gd name="adj" fmla="val 28014"/>
            </a:avLst>
          </a:prstGeom>
          <a:solidFill>
            <a:srgbClr val="DCFF50"/>
          </a:solidFill>
          <a:ln/>
        </p:spPr>
      </p:sp>
      <p:sp>
        <p:nvSpPr>
          <p:cNvPr id="16" name="Text 13"/>
          <p:cNvSpPr/>
          <p:nvPr/>
        </p:nvSpPr>
        <p:spPr>
          <a:xfrm>
            <a:off x="6431637" y="5793700"/>
            <a:ext cx="2432804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Boundary Refinement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6431637" y="6162913"/>
            <a:ext cx="3347799" cy="1092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Points that were initially ambiguous at cluster boundaries are now drawn inward, aligning more strongly with their respective clusters, thus clarifying the overall structure.</a:t>
            </a:r>
            <a:endParaRPr lang="en-US" sz="13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9EF5F94-512A-789E-E1C9-E9CB59C2C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4272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Quantitative Results — Before vs. After HIAC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8126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assess the effectiveness of HIAC, we compare key clustering metrics before and after its application. This table presents a detailed breakdown of the improvements observed.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339584"/>
            <a:ext cx="13042821" cy="2869763"/>
          </a:xfrm>
          <a:prstGeom prst="roundRect">
            <a:avLst>
              <a:gd name="adj" fmla="val 103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347204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00125" y="3473887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Wireless_indoor_location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260771" y="3473887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DPC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866215" y="3473887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0.589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8820269" y="3473887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0.901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0774323" y="3473887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53.0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801410" y="3918109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00125" y="4044791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Wireless_indoor_location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4260771" y="4044791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KMeans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6866215" y="4044791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0.452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8820269" y="4044791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0.783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0774323" y="4044791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73.2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801410" y="4489013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00125" y="4615696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Wireless_indoor_location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4260771" y="4615696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Agglomerative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6866215" y="4615696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0.621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8820269" y="4615696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0.887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0774323" y="4615696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42.8</a:t>
            </a:r>
            <a:endParaRPr lang="en-US" sz="1550" dirty="0"/>
          </a:p>
        </p:txBody>
      </p:sp>
      <p:sp>
        <p:nvSpPr>
          <p:cNvPr id="23" name="Shape 21"/>
          <p:cNvSpPr/>
          <p:nvPr/>
        </p:nvSpPr>
        <p:spPr>
          <a:xfrm>
            <a:off x="801410" y="5059918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00125" y="5186601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Other_Dataset_X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4260771" y="5186601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DPC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6866215" y="5186601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0.650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8820269" y="5186601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0.920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10774323" y="5186601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41.5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801410" y="5630823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00125" y="5757505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Other_Dataset_Y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4260771" y="5757505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KMeans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6866215" y="5757505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0.500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8820269" y="5757505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0.800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10774323" y="5757505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60.0</a:t>
            </a:r>
            <a:endParaRPr lang="en-US" sz="1550" dirty="0"/>
          </a:p>
        </p:txBody>
      </p:sp>
      <p:sp>
        <p:nvSpPr>
          <p:cNvPr id="35" name="Text 33"/>
          <p:cNvSpPr/>
          <p:nvPr/>
        </p:nvSpPr>
        <p:spPr>
          <a:xfrm>
            <a:off x="793790" y="6432590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data clearly demonstrates significant improvements across various clustering algorithms and datasets, validating HIAC's efficacy as a data amelioration technique. The average improvement rate reported in the paper is 253.6% (excluding max and min outliers), highlighting its transformative potential.</a:t>
            </a:r>
            <a:endParaRPr lang="en-US" sz="1550" dirty="0"/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7EB600B-B146-13F8-F9FB-0FED61DD4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961" y="621387"/>
            <a:ext cx="7792879" cy="1055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Comparative Visualisations: Enhancing Clarity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161961" y="1930003"/>
            <a:ext cx="7792879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Beyond quantitative metrics, visual comparisons offer compelling evidence of HIAC's impact. These charts illustrate both performance gains and efficiency.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161961" y="2913698"/>
            <a:ext cx="3812024" cy="2699980"/>
          </a:xfrm>
          <a:prstGeom prst="roundRect">
            <a:avLst>
              <a:gd name="adj" fmla="val 4064"/>
            </a:avLst>
          </a:prstGeom>
          <a:solidFill>
            <a:srgbClr val="212121"/>
          </a:solidFill>
          <a:ln/>
        </p:spPr>
      </p:sp>
      <p:sp>
        <p:nvSpPr>
          <p:cNvPr id="6" name="Shape 3"/>
          <p:cNvSpPr/>
          <p:nvPr/>
        </p:nvSpPr>
        <p:spPr>
          <a:xfrm>
            <a:off x="6161961" y="2890838"/>
            <a:ext cx="3812024" cy="91440"/>
          </a:xfrm>
          <a:prstGeom prst="roundRect">
            <a:avLst>
              <a:gd name="adj" fmla="val 27705"/>
            </a:avLst>
          </a:prstGeom>
          <a:solidFill>
            <a:srgbClr val="DCFF50"/>
          </a:solidFill>
          <a:ln/>
        </p:spPr>
      </p:sp>
      <p:sp>
        <p:nvSpPr>
          <p:cNvPr id="7" name="Shape 4"/>
          <p:cNvSpPr/>
          <p:nvPr/>
        </p:nvSpPr>
        <p:spPr>
          <a:xfrm>
            <a:off x="7814608" y="2660452"/>
            <a:ext cx="506611" cy="506611"/>
          </a:xfrm>
          <a:prstGeom prst="roundRect">
            <a:avLst>
              <a:gd name="adj" fmla="val 180494"/>
            </a:avLst>
          </a:prstGeom>
          <a:solidFill>
            <a:srgbClr val="DCFF50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6531" y="2812375"/>
            <a:ext cx="202644" cy="20264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353651" y="3335893"/>
            <a:ext cx="3428643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Algorithm Improvement Bar Chart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6353651" y="4070628"/>
            <a:ext cx="3428643" cy="1351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bar chart showcasing the percentage improvement for each algorithm (DPC, KMeans, Agglomerative) after HIAC application, clearly indicating the performance lift.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10142815" y="2913698"/>
            <a:ext cx="3812024" cy="2699980"/>
          </a:xfrm>
          <a:prstGeom prst="roundRect">
            <a:avLst>
              <a:gd name="adj" fmla="val 4064"/>
            </a:avLst>
          </a:prstGeom>
          <a:solidFill>
            <a:srgbClr val="212121"/>
          </a:solidFill>
          <a:ln/>
        </p:spPr>
      </p:sp>
      <p:sp>
        <p:nvSpPr>
          <p:cNvPr id="12" name="Shape 8"/>
          <p:cNvSpPr/>
          <p:nvPr/>
        </p:nvSpPr>
        <p:spPr>
          <a:xfrm>
            <a:off x="10142815" y="2890838"/>
            <a:ext cx="3812024" cy="91440"/>
          </a:xfrm>
          <a:prstGeom prst="roundRect">
            <a:avLst>
              <a:gd name="adj" fmla="val 27705"/>
            </a:avLst>
          </a:prstGeom>
          <a:solidFill>
            <a:srgbClr val="DCFF50"/>
          </a:solidFill>
          <a:ln/>
        </p:spPr>
      </p:sp>
      <p:sp>
        <p:nvSpPr>
          <p:cNvPr id="13" name="Shape 9"/>
          <p:cNvSpPr/>
          <p:nvPr/>
        </p:nvSpPr>
        <p:spPr>
          <a:xfrm>
            <a:off x="11795462" y="2660452"/>
            <a:ext cx="506611" cy="506611"/>
          </a:xfrm>
          <a:prstGeom prst="roundRect">
            <a:avLst>
              <a:gd name="adj" fmla="val 180494"/>
            </a:avLst>
          </a:prstGeom>
          <a:solidFill>
            <a:srgbClr val="DCFF50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47386" y="2812375"/>
            <a:ext cx="202644" cy="20264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334506" y="3335893"/>
            <a:ext cx="3428643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Runtime Comparison Line Chart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10334506" y="4070628"/>
            <a:ext cx="3428643" cy="108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line chart comparing the runtime of HIAC against competitor methods, highlighting its efficiency. The paper reports HIAC’s runtime is shorter than most comparable methods.</a:t>
            </a:r>
            <a:endParaRPr lang="en-US" sz="1300" dirty="0"/>
          </a:p>
        </p:txBody>
      </p:sp>
      <p:sp>
        <p:nvSpPr>
          <p:cNvPr id="17" name="Shape 12"/>
          <p:cNvSpPr/>
          <p:nvPr/>
        </p:nvSpPr>
        <p:spPr>
          <a:xfrm>
            <a:off x="6161961" y="6035754"/>
            <a:ext cx="7792879" cy="1572458"/>
          </a:xfrm>
          <a:prstGeom prst="roundRect">
            <a:avLst>
              <a:gd name="adj" fmla="val 6978"/>
            </a:avLst>
          </a:prstGeom>
          <a:solidFill>
            <a:srgbClr val="212121"/>
          </a:solidFill>
          <a:ln/>
        </p:spPr>
      </p:sp>
      <p:sp>
        <p:nvSpPr>
          <p:cNvPr id="18" name="Shape 13"/>
          <p:cNvSpPr/>
          <p:nvPr/>
        </p:nvSpPr>
        <p:spPr>
          <a:xfrm>
            <a:off x="6161961" y="6012894"/>
            <a:ext cx="7792879" cy="91440"/>
          </a:xfrm>
          <a:prstGeom prst="roundRect">
            <a:avLst>
              <a:gd name="adj" fmla="val 27705"/>
            </a:avLst>
          </a:prstGeom>
          <a:solidFill>
            <a:srgbClr val="DCFF50"/>
          </a:solidFill>
          <a:ln/>
        </p:spPr>
      </p:sp>
      <p:sp>
        <p:nvSpPr>
          <p:cNvPr id="19" name="Shape 14"/>
          <p:cNvSpPr/>
          <p:nvPr/>
        </p:nvSpPr>
        <p:spPr>
          <a:xfrm>
            <a:off x="9805095" y="5782508"/>
            <a:ext cx="506611" cy="506611"/>
          </a:xfrm>
          <a:prstGeom prst="roundRect">
            <a:avLst>
              <a:gd name="adj" fmla="val 180494"/>
            </a:avLst>
          </a:prstGeom>
          <a:solidFill>
            <a:srgbClr val="DCFF50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57018" y="5934432"/>
            <a:ext cx="202644" cy="20264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353651" y="6457950"/>
            <a:ext cx="349543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Decision-Graph Snapshot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6353651" y="6875978"/>
            <a:ext cx="7409498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Side-by-side snapshots of the decision graph with threshold annotations, providing insight into how selective addition of neighbours is determined.</a:t>
            </a:r>
            <a:endParaRPr lang="en-US" sz="1300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0099478-A5AC-D080-BDA5-D31C125F55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338" y="520660"/>
            <a:ext cx="7061240" cy="474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Limitations and Caveats of HIAC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607338" y="1298853"/>
            <a:ext cx="13415724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While powerful, it is important to acknowledge the inherent limitations and considerations when applying the HIAC algorithm to ensure optimal and reliable results.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607338" y="1712476"/>
            <a:ext cx="607338" cy="1125260"/>
          </a:xfrm>
          <a:prstGeom prst="roundRect">
            <a:avLst>
              <a:gd name="adj" fmla="val 360044"/>
            </a:avLst>
          </a:prstGeom>
          <a:solidFill>
            <a:srgbClr val="404040"/>
          </a:solidFill>
          <a:ln/>
        </p:spPr>
      </p:sp>
      <p:sp>
        <p:nvSpPr>
          <p:cNvPr id="5" name="Text 3"/>
          <p:cNvSpPr/>
          <p:nvPr/>
        </p:nvSpPr>
        <p:spPr>
          <a:xfrm>
            <a:off x="797123" y="2132767"/>
            <a:ext cx="22776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366480" y="1864281"/>
            <a:ext cx="1936194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Tuning Parameters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366480" y="2192536"/>
            <a:ext cx="12656582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HIAC relies on several tuning parameters such as </a:t>
            </a:r>
            <a:r>
              <a:rPr lang="en-US" sz="11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</a:t>
            </a: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(number of neighbours), </a:t>
            </a:r>
            <a:r>
              <a:rPr lang="en-US" sz="11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</a:t>
            </a: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(temperature), </a:t>
            </a:r>
            <a:r>
              <a:rPr lang="en-US" sz="11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</a:t>
            </a: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(iterations), and a </a:t>
            </a:r>
            <a:r>
              <a:rPr lang="en-US" sz="11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threshold</a:t>
            </a: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Although the decision graph aids in reducing sensitivity, careful selection is still required.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607338" y="2989540"/>
            <a:ext cx="607338" cy="1117640"/>
          </a:xfrm>
          <a:prstGeom prst="roundRect">
            <a:avLst>
              <a:gd name="adj" fmla="val 360044"/>
            </a:avLst>
          </a:prstGeom>
          <a:solidFill>
            <a:srgbClr val="404040"/>
          </a:solidFill>
          <a:ln/>
        </p:spPr>
      </p:sp>
      <p:sp>
        <p:nvSpPr>
          <p:cNvPr id="9" name="Text 7"/>
          <p:cNvSpPr/>
          <p:nvPr/>
        </p:nvSpPr>
        <p:spPr>
          <a:xfrm>
            <a:off x="797123" y="3406021"/>
            <a:ext cx="22776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366480" y="3141345"/>
            <a:ext cx="3188970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Not a Clustering Replacement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1366480" y="3469600"/>
            <a:ext cx="12656582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HIAC is a data amelioration technique, not a clustering algorithm itself. Its primary role is to modify the data representation to facilitate better performance of downstream clustering algorithms.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607338" y="4258985"/>
            <a:ext cx="607338" cy="1117640"/>
          </a:xfrm>
          <a:prstGeom prst="roundRect">
            <a:avLst>
              <a:gd name="adj" fmla="val 360044"/>
            </a:avLst>
          </a:prstGeom>
          <a:solidFill>
            <a:srgbClr val="404040"/>
          </a:solidFill>
          <a:ln/>
        </p:spPr>
      </p:sp>
      <p:sp>
        <p:nvSpPr>
          <p:cNvPr id="13" name="Text 11"/>
          <p:cNvSpPr/>
          <p:nvPr/>
        </p:nvSpPr>
        <p:spPr>
          <a:xfrm>
            <a:off x="797123" y="4675465"/>
            <a:ext cx="22776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366480" y="4410789"/>
            <a:ext cx="2961203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PCA Visualisation Reliance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1366480" y="4739045"/>
            <a:ext cx="12656582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Visualisations of high-dimensional data often rely on dimensionality reduction techniques like PCA. This may inadvertently hide some intricate structures present in the original data, requiring careful interpretation.</a:t>
            </a:r>
            <a:endParaRPr lang="en-US" sz="1150" dirty="0"/>
          </a:p>
        </p:txBody>
      </p:sp>
      <p:sp>
        <p:nvSpPr>
          <p:cNvPr id="16" name="Shape 14"/>
          <p:cNvSpPr/>
          <p:nvPr/>
        </p:nvSpPr>
        <p:spPr>
          <a:xfrm>
            <a:off x="607338" y="5528429"/>
            <a:ext cx="607338" cy="911066"/>
          </a:xfrm>
          <a:prstGeom prst="roundRect">
            <a:avLst>
              <a:gd name="adj" fmla="val 360044"/>
            </a:avLst>
          </a:prstGeom>
          <a:solidFill>
            <a:srgbClr val="404040"/>
          </a:solidFill>
          <a:ln/>
        </p:spPr>
      </p:sp>
      <p:sp>
        <p:nvSpPr>
          <p:cNvPr id="17" name="Text 15"/>
          <p:cNvSpPr/>
          <p:nvPr/>
        </p:nvSpPr>
        <p:spPr>
          <a:xfrm>
            <a:off x="797123" y="5841563"/>
            <a:ext cx="22776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366480" y="5680234"/>
            <a:ext cx="2847261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Normalisation Consistency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1366480" y="6008489"/>
            <a:ext cx="12656582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consistent data normalisation across all datasets is crucial. Inconsistencies can lead to skewed results and inaccurate comparisons when evaluating HIAC's impact.</a:t>
            </a:r>
            <a:endParaRPr lang="en-US" sz="1150" dirty="0"/>
          </a:p>
        </p:txBody>
      </p:sp>
      <p:sp>
        <p:nvSpPr>
          <p:cNvPr id="20" name="Shape 18"/>
          <p:cNvSpPr/>
          <p:nvPr/>
        </p:nvSpPr>
        <p:spPr>
          <a:xfrm>
            <a:off x="607338" y="6591300"/>
            <a:ext cx="607338" cy="1117640"/>
          </a:xfrm>
          <a:prstGeom prst="roundRect">
            <a:avLst>
              <a:gd name="adj" fmla="val 360044"/>
            </a:avLst>
          </a:prstGeom>
          <a:solidFill>
            <a:srgbClr val="404040"/>
          </a:solidFill>
          <a:ln/>
        </p:spPr>
      </p:sp>
      <p:sp>
        <p:nvSpPr>
          <p:cNvPr id="21" name="Text 19"/>
          <p:cNvSpPr/>
          <p:nvPr/>
        </p:nvSpPr>
        <p:spPr>
          <a:xfrm>
            <a:off x="797123" y="7007781"/>
            <a:ext cx="227767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5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366480" y="6743105"/>
            <a:ext cx="2619494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Potential Failure Modes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1366480" y="7071360"/>
            <a:ext cx="12656582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Miscalibrated parameters can lead to potential failure modes, such as over-shrinking of clusters or unpredictable movement of outliers if the threshold is chosen poorly. Vigilance in parameter tuning is paramount.</a:t>
            </a:r>
            <a:endParaRPr lang="en-US" sz="1150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C9A1FF3-D254-F728-9F03-5CF554B9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5168"/>
            <a:ext cx="1071824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Suggested Next Steps and Experiments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6208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further explore and validate HIAC's capabilities, several promising avenues for future research and experimentation have been identified. These steps aim to deepen our understanding and refine its application.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204" y="3257431"/>
            <a:ext cx="297656" cy="2976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38632" y="3220403"/>
            <a:ext cx="49995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Parameter Sweep and Heatmaps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38632" y="3711535"/>
            <a:ext cx="5752505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 a comprehensive parameter sweep for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across three representative datasets. Present the results as NMI heatmaps to identify optimal parameter configurations.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3558" y="3257431"/>
            <a:ext cx="297656" cy="2976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083987" y="3220403"/>
            <a:ext cx="575262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Comparative Analysis with Preprocessing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8083987" y="4083606"/>
            <a:ext cx="575262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Compare HIAC's performance against other dataset-level preprocessing methods, such as feature weighting and manifold learning techniques, to establish its relative advantages.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204" y="5470088"/>
            <a:ext cx="297656" cy="2976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38632" y="5433060"/>
            <a:ext cx="374963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Automated Run Wrapper</a:t>
            </a:r>
            <a:endParaRPr lang="en-US" sz="2300" dirty="0"/>
          </a:p>
        </p:txBody>
      </p:sp>
      <p:sp>
        <p:nvSpPr>
          <p:cNvPr id="12" name="Text 7"/>
          <p:cNvSpPr/>
          <p:nvPr/>
        </p:nvSpPr>
        <p:spPr>
          <a:xfrm>
            <a:off x="1438632" y="5924193"/>
            <a:ext cx="5752505" cy="960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wrapper script, for instance,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run_hiac_demo.py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to parameterise runs and automatically collect CSV results for streamlined analysis and reporting.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3558" y="5470088"/>
            <a:ext cx="297656" cy="2976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083987" y="5433060"/>
            <a:ext cx="464236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Unit Testing and Profiling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8083987" y="5924193"/>
            <a:ext cx="575262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robust unit tests for core HIAC functions, including TGP, prune, and shrink. Additionally, conduct quick runtime profiling to identify and optimise performance bottlenecks.</a:t>
            </a:r>
            <a:endParaRPr lang="en-US" sz="15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9486327-D4BE-F84B-2453-AAEB6355E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437" y="307658"/>
            <a:ext cx="7213878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Practical Tips for Visuals and Explanations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47437" y="880943"/>
            <a:ext cx="13735526" cy="179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 communication of HIAC's mechanisms and results is crucial. Here are some practical tips to create visually compelling and informative presentations.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447437" y="1311712"/>
            <a:ext cx="6731318" cy="1018342"/>
          </a:xfrm>
          <a:prstGeom prst="roundRect">
            <a:avLst>
              <a:gd name="adj" fmla="val 1648"/>
            </a:avLst>
          </a:prstGeom>
          <a:solidFill>
            <a:srgbClr val="212121"/>
          </a:solidFill>
          <a:ln w="15240">
            <a:solidFill>
              <a:srgbClr val="595959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5" y="1259919"/>
            <a:ext cx="134183" cy="13418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363" y="2247662"/>
            <a:ext cx="134183" cy="1341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0436" y="1494711"/>
            <a:ext cx="2684264" cy="174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Decision Graph for Method Slides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630436" y="1781294"/>
            <a:ext cx="6365319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Utilise the </a:t>
            </a:r>
            <a:r>
              <a:rPr lang="en-US" sz="8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decision_&lt;k&gt;_&lt;threshold&gt;.png</a:t>
            </a: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image effectively on a "method" slide to clearly explain the process of selective-addition of neighbours.</a:t>
            </a:r>
            <a:endParaRPr lang="en-US" sz="850" dirty="0"/>
          </a:p>
        </p:txBody>
      </p:sp>
      <p:sp>
        <p:nvSpPr>
          <p:cNvPr id="9" name="Shape 5"/>
          <p:cNvSpPr/>
          <p:nvPr/>
        </p:nvSpPr>
        <p:spPr>
          <a:xfrm>
            <a:off x="447437" y="2441853"/>
            <a:ext cx="6731318" cy="1010722"/>
          </a:xfrm>
          <a:prstGeom prst="roundRect">
            <a:avLst>
              <a:gd name="adj" fmla="val 1660"/>
            </a:avLst>
          </a:prstGeom>
          <a:solidFill>
            <a:srgbClr val="212121"/>
          </a:solidFill>
          <a:ln w="15240">
            <a:solidFill>
              <a:srgbClr val="595959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5" y="2390061"/>
            <a:ext cx="134183" cy="134183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363" y="3370183"/>
            <a:ext cx="134183" cy="13418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30436" y="2624852"/>
            <a:ext cx="2348746" cy="174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Side-by-Side PCA Comparisons</a:t>
            </a:r>
            <a:endParaRPr lang="en-US" sz="1100" dirty="0"/>
          </a:p>
        </p:txBody>
      </p:sp>
      <p:sp>
        <p:nvSpPr>
          <p:cNvPr id="13" name="Text 7"/>
          <p:cNvSpPr/>
          <p:nvPr/>
        </p:nvSpPr>
        <p:spPr>
          <a:xfrm>
            <a:off x="630436" y="2911435"/>
            <a:ext cx="6365319" cy="358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Presenting original vs. ameliorated PCA images side-by-side offers a powerful and visually compelling demonstration of HIAC's impact on data separability.</a:t>
            </a:r>
            <a:endParaRPr lang="en-US" sz="850" dirty="0"/>
          </a:p>
        </p:txBody>
      </p:sp>
      <p:sp>
        <p:nvSpPr>
          <p:cNvPr id="14" name="Shape 8"/>
          <p:cNvSpPr/>
          <p:nvPr/>
        </p:nvSpPr>
        <p:spPr>
          <a:xfrm>
            <a:off x="447437" y="3564374"/>
            <a:ext cx="6731318" cy="1010722"/>
          </a:xfrm>
          <a:prstGeom prst="roundRect">
            <a:avLst>
              <a:gd name="adj" fmla="val 1660"/>
            </a:avLst>
          </a:prstGeom>
          <a:solidFill>
            <a:srgbClr val="212121"/>
          </a:solidFill>
          <a:ln w="15240">
            <a:solidFill>
              <a:srgbClr val="595959"/>
            </a:solidFill>
            <a:prstDash val="solid"/>
          </a:ln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5" y="3512582"/>
            <a:ext cx="134183" cy="134183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363" y="4492704"/>
            <a:ext cx="134183" cy="134183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30436" y="3747373"/>
            <a:ext cx="2768084" cy="174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Code Snippets for Reproducibility</a:t>
            </a:r>
            <a:endParaRPr lang="en-US" sz="1100" dirty="0"/>
          </a:p>
        </p:txBody>
      </p:sp>
      <p:sp>
        <p:nvSpPr>
          <p:cNvPr id="18" name="Text 10"/>
          <p:cNvSpPr/>
          <p:nvPr/>
        </p:nvSpPr>
        <p:spPr>
          <a:xfrm>
            <a:off x="630436" y="4033957"/>
            <a:ext cx="6365319" cy="358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 a small, concise code snippet (3–6 lines) showcasing the main loop of the algorithm to emphasise its reproducibility and transparent implementation.</a:t>
            </a:r>
            <a:endParaRPr lang="en-US" sz="850" dirty="0"/>
          </a:p>
        </p:txBody>
      </p:sp>
      <p:sp>
        <p:nvSpPr>
          <p:cNvPr id="20" name="Shape 11"/>
          <p:cNvSpPr/>
          <p:nvPr/>
        </p:nvSpPr>
        <p:spPr>
          <a:xfrm>
            <a:off x="447436" y="5841643"/>
            <a:ext cx="6731318" cy="1505903"/>
          </a:xfrm>
          <a:prstGeom prst="roundRect">
            <a:avLst>
              <a:gd name="adj" fmla="val 1114"/>
            </a:avLst>
          </a:prstGeom>
          <a:solidFill>
            <a:srgbClr val="3D4D00"/>
          </a:solidFill>
          <a:ln/>
        </p:spPr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02" y="5945049"/>
            <a:ext cx="174784" cy="139779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965954" y="5942251"/>
            <a:ext cx="1677710" cy="174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Example Code Snippet</a:t>
            </a:r>
            <a:endParaRPr lang="en-US" sz="1100" dirty="0"/>
          </a:p>
        </p:txBody>
      </p:sp>
      <p:sp>
        <p:nvSpPr>
          <p:cNvPr id="24" name="Shape 14"/>
          <p:cNvSpPr/>
          <p:nvPr/>
        </p:nvSpPr>
        <p:spPr>
          <a:xfrm>
            <a:off x="864275" y="6328014"/>
            <a:ext cx="6232088" cy="883920"/>
          </a:xfrm>
          <a:prstGeom prst="roundRect">
            <a:avLst>
              <a:gd name="adj" fmla="val 1899"/>
            </a:avLst>
          </a:prstGeom>
          <a:solidFill>
            <a:srgbClr val="2E2E2E"/>
          </a:solidFill>
          <a:ln/>
        </p:spPr>
      </p:sp>
      <p:sp>
        <p:nvSpPr>
          <p:cNvPr id="25" name="Text 15"/>
          <p:cNvSpPr/>
          <p:nvPr/>
        </p:nvSpPr>
        <p:spPr>
          <a:xfrm>
            <a:off x="976074" y="6369608"/>
            <a:ext cx="6008489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 = np.loadtxt(filePath)distanceTGP = TGP(data, k, photoPath, threshold)for i in range(d): data = shrink(data, k, T, neighbor_index)</a:t>
            </a:r>
            <a:endParaRPr lang="en-US" sz="850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7ADD0D5-46F3-7FA5-9FA9-5350B9870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7820" y="7772400"/>
            <a:ext cx="1752600" cy="354450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9266" y="1311712"/>
            <a:ext cx="6731318" cy="673131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08528"/>
            <a:ext cx="714553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References and Resources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1526262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a deeper dive into the HIAC algorithm and its implementation, please consult the following academic paper and code repositories.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942618" y="2384584"/>
            <a:ext cx="22860" cy="5236369"/>
          </a:xfrm>
          <a:prstGeom prst="roundRect">
            <a:avLst>
              <a:gd name="adj" fmla="val 130232"/>
            </a:avLst>
          </a:prstGeom>
          <a:solidFill>
            <a:srgbClr val="595959"/>
          </a:solidFill>
          <a:ln/>
        </p:spPr>
      </p:sp>
      <p:sp>
        <p:nvSpPr>
          <p:cNvPr id="6" name="Shape 3"/>
          <p:cNvSpPr/>
          <p:nvPr/>
        </p:nvSpPr>
        <p:spPr>
          <a:xfrm>
            <a:off x="919758" y="2596396"/>
            <a:ext cx="396835" cy="22860"/>
          </a:xfrm>
          <a:prstGeom prst="roundRect">
            <a:avLst>
              <a:gd name="adj" fmla="val 130232"/>
            </a:avLst>
          </a:prstGeom>
          <a:solidFill>
            <a:srgbClr val="595959"/>
          </a:solidFill>
          <a:ln/>
        </p:spPr>
      </p:sp>
      <p:sp>
        <p:nvSpPr>
          <p:cNvPr id="7" name="Shape 4"/>
          <p:cNvSpPr/>
          <p:nvPr/>
        </p:nvSpPr>
        <p:spPr>
          <a:xfrm>
            <a:off x="868204" y="2533412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DCFF50"/>
          </a:solidFill>
          <a:ln/>
        </p:spPr>
      </p:sp>
      <p:sp>
        <p:nvSpPr>
          <p:cNvPr id="8" name="Text 5"/>
          <p:cNvSpPr/>
          <p:nvPr/>
        </p:nvSpPr>
        <p:spPr>
          <a:xfrm>
            <a:off x="1400232" y="243816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Research Paper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406724" y="2957565"/>
            <a:ext cx="661368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Xianjun Z. et al., "How to improve the accuracy of clustering algorithms" - A foundational paper detailing the HIAC algorithm and its efficacy. </a:t>
            </a:r>
            <a:r>
              <a:rPr lang="en-US" sz="155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the paper here.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19758" y="4474131"/>
            <a:ext cx="396835" cy="22860"/>
          </a:xfrm>
          <a:prstGeom prst="roundRect">
            <a:avLst>
              <a:gd name="adj" fmla="val 130232"/>
            </a:avLst>
          </a:prstGeom>
          <a:solidFill>
            <a:srgbClr val="595959"/>
          </a:solidFill>
          <a:ln/>
        </p:spPr>
      </p:sp>
      <p:sp>
        <p:nvSpPr>
          <p:cNvPr id="11" name="Shape 8"/>
          <p:cNvSpPr/>
          <p:nvPr/>
        </p:nvSpPr>
        <p:spPr>
          <a:xfrm>
            <a:off x="868204" y="4411147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DCFF50"/>
          </a:solidFill>
          <a:ln/>
        </p:spPr>
      </p:sp>
      <p:sp>
        <p:nvSpPr>
          <p:cNvPr id="12" name="Text 9"/>
          <p:cNvSpPr/>
          <p:nvPr/>
        </p:nvSpPr>
        <p:spPr>
          <a:xfrm>
            <a:off x="1445937" y="4310956"/>
            <a:ext cx="357104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HIAC Code Repository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1389620" y="4790599"/>
            <a:ext cx="753356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the original implementation of the HIAC algorithm by the paper's authors. This repository provides the core code for experimentation. </a:t>
            </a:r>
            <a:r>
              <a:rPr lang="en-US" sz="155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Explore the code on GitHu</a:t>
            </a:r>
            <a:r>
              <a:rPr lang="en-US" sz="155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b: </a:t>
            </a:r>
            <a:r>
              <a:rPr lang="en-US" sz="155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6"/>
              </a:rPr>
              <a:t>https://github.com/IMNJL/DataWarehouse_and_DataMining/tree/main/DWH_3_How_to_improve_the_accuracy_of_clustering_algorithms</a:t>
            </a:r>
            <a:r>
              <a:rPr lang="en-US" sz="155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919758" y="6351865"/>
            <a:ext cx="396835" cy="22860"/>
          </a:xfrm>
          <a:prstGeom prst="roundRect">
            <a:avLst>
              <a:gd name="adj" fmla="val 130232"/>
            </a:avLst>
          </a:prstGeom>
          <a:solidFill>
            <a:srgbClr val="595959"/>
          </a:solidFill>
          <a:ln/>
        </p:spPr>
      </p:sp>
      <p:sp>
        <p:nvSpPr>
          <p:cNvPr id="15" name="Shape 12"/>
          <p:cNvSpPr/>
          <p:nvPr/>
        </p:nvSpPr>
        <p:spPr>
          <a:xfrm>
            <a:off x="868204" y="6288881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DCFF50"/>
          </a:solidFill>
          <a:ln/>
        </p:spPr>
      </p:sp>
      <p:sp>
        <p:nvSpPr>
          <p:cNvPr id="16" name="Text 13"/>
          <p:cNvSpPr/>
          <p:nvPr/>
        </p:nvSpPr>
        <p:spPr>
          <a:xfrm>
            <a:off x="1410589" y="61772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Local Repository</a:t>
            </a:r>
            <a:endParaRPr lang="en-US" sz="2300" dirty="0"/>
          </a:p>
        </p:txBody>
      </p:sp>
      <p:sp>
        <p:nvSpPr>
          <p:cNvPr id="17" name="Text 14"/>
          <p:cNvSpPr/>
          <p:nvPr/>
        </p:nvSpPr>
        <p:spPr>
          <a:xfrm>
            <a:off x="1445937" y="6677158"/>
            <a:ext cx="661368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local copy of the research material, providing direct access to figures, scripts, and supplementary information for this presentation. Access local copy.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9346" y="918805"/>
            <a:ext cx="8014097" cy="428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HIAC: Gravitation-Inspired Amelioration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479346" y="1552218"/>
            <a:ext cx="8185309" cy="1336953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5" name="Shape 2"/>
          <p:cNvSpPr/>
          <p:nvPr/>
        </p:nvSpPr>
        <p:spPr>
          <a:xfrm>
            <a:off x="616268" y="1689140"/>
            <a:ext cx="410885" cy="410885"/>
          </a:xfrm>
          <a:prstGeom prst="roundRect">
            <a:avLst>
              <a:gd name="adj" fmla="val 22252177"/>
            </a:avLst>
          </a:prstGeom>
          <a:solidFill>
            <a:srgbClr val="DCFF50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258" y="1802130"/>
            <a:ext cx="184904" cy="1849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6268" y="2236946"/>
            <a:ext cx="1952149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Gravitational Force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616268" y="2533055"/>
            <a:ext cx="7911465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HIAC applies a gravitation-inspired force, meticulously moving data points towards their most similar neighbours.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479346" y="3026093"/>
            <a:ext cx="8185309" cy="1336953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10" name="Shape 6"/>
          <p:cNvSpPr/>
          <p:nvPr/>
        </p:nvSpPr>
        <p:spPr>
          <a:xfrm>
            <a:off x="616268" y="3163014"/>
            <a:ext cx="410885" cy="410885"/>
          </a:xfrm>
          <a:prstGeom prst="roundRect">
            <a:avLst>
              <a:gd name="adj" fmla="val 22252177"/>
            </a:avLst>
          </a:prstGeom>
          <a:solidFill>
            <a:srgbClr val="DCFF50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258" y="3276005"/>
            <a:ext cx="184904" cy="18490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6268" y="3710821"/>
            <a:ext cx="1849398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Selective Addition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616268" y="4006929"/>
            <a:ext cx="7911465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Crucially, gravitation is only applied between "valid-neighbours," preventing the inadvertent fusion of dissimilar clusters.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479346" y="4499967"/>
            <a:ext cx="8185309" cy="1336953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15" name="Shape 10"/>
          <p:cNvSpPr/>
          <p:nvPr/>
        </p:nvSpPr>
        <p:spPr>
          <a:xfrm>
            <a:off x="616268" y="4636889"/>
            <a:ext cx="410885" cy="410885"/>
          </a:xfrm>
          <a:prstGeom prst="roundRect">
            <a:avLst>
              <a:gd name="adj" fmla="val 22252177"/>
            </a:avLst>
          </a:prstGeom>
          <a:solidFill>
            <a:srgbClr val="DCFF50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258" y="4749879"/>
            <a:ext cx="184904" cy="18490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6268" y="5184696"/>
            <a:ext cx="1712238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Decision Graph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616268" y="5480804"/>
            <a:ext cx="7911465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Valid-neighbours are identified using a decision graph, employing visual thresholding to ensure precision.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479346" y="5973842"/>
            <a:ext cx="8185309" cy="1336953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20" name="Shape 14"/>
          <p:cNvSpPr/>
          <p:nvPr/>
        </p:nvSpPr>
        <p:spPr>
          <a:xfrm>
            <a:off x="616268" y="6110764"/>
            <a:ext cx="410885" cy="410885"/>
          </a:xfrm>
          <a:prstGeom prst="roundRect">
            <a:avLst>
              <a:gd name="adj" fmla="val 22252177"/>
            </a:avLst>
          </a:prstGeom>
          <a:solidFill>
            <a:srgbClr val="DCFF50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9258" y="6223754"/>
            <a:ext cx="184904" cy="18490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6268" y="6658570"/>
            <a:ext cx="1849398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Algorithm-Agnostic</a:t>
            </a:r>
            <a:endParaRPr lang="en-US" sz="1300" dirty="0"/>
          </a:p>
        </p:txBody>
      </p:sp>
      <p:sp>
        <p:nvSpPr>
          <p:cNvPr id="23" name="Text 16"/>
          <p:cNvSpPr/>
          <p:nvPr/>
        </p:nvSpPr>
        <p:spPr>
          <a:xfrm>
            <a:off x="616268" y="6954679"/>
            <a:ext cx="7911465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Once a dataset is ameliorated by HIAC, any clustering algorithm can be applied, often yielding significantly improved results.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8877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Reported Experimental Highlights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HIAC reportedly delivers substantial improvements in clustering accuracy across a diverse range of dataset types.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50726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paper reports an average improvement rate of </a:t>
            </a:r>
            <a:r>
              <a:rPr lang="en-US" sz="175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253.6%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showcasing its profound impact (excluding maximum/minimum values for a balanced perspective).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1872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terms of computational efficiency, HIAC is claimed to outperform many comparable methods, offering a faster processing time.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2383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Its robustness to parameter variations is enhanced by the decision-graph assistance, simplifying its application and increasing reliability.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C37CAB-2C2F-5002-006C-AF2A89D9C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945" y="875228"/>
            <a:ext cx="7738110" cy="1255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HIAC: Inputs, Outputs, and Key Parameters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2945" y="2632353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Inputs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02945" y="3146941"/>
            <a:ext cx="3624143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data: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 NxD numeric matrix representing the dataset.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02945" y="3859887"/>
            <a:ext cx="3624143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k: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number of nearest neighbours considered for candidate edges.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2945" y="4572833"/>
            <a:ext cx="3624143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T: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time-step scaling factor for each iterative movement.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2945" y="5285780"/>
            <a:ext cx="3624143" cy="964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d: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total number of iterations (time-segments) for point displacement.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02945" y="6320076"/>
            <a:ext cx="3624143" cy="964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threshold: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weight threshold derived from the decision graph, used for pruning invalid neighbours.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24532" y="2632353"/>
            <a:ext cx="251055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Outputs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4824532" y="3146941"/>
            <a:ext cx="3624143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ameliorated dataset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adjusted data point positions.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24532" y="3859887"/>
            <a:ext cx="3624143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visual </a:t>
            </a: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decision graph plot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parameter interpretation.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824532" y="4572833"/>
            <a:ext cx="3624143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Optional PCA plots showing </a:t>
            </a: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before and after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dataset transformations.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4824532" y="5416272"/>
            <a:ext cx="316301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Main Parameters Tuned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4824532" y="5930860"/>
            <a:ext cx="3624143" cy="979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Typical configurations used in examples include: </a:t>
            </a:r>
            <a:r>
              <a:rPr lang="en-US" sz="15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k=6, T=0.3, d=4, threshold≈1.514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964" y="523042"/>
            <a:ext cx="7410331" cy="593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HIAC.py: Main Function Map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303770" y="1496616"/>
            <a:ext cx="22860" cy="5692259"/>
          </a:xfrm>
          <a:prstGeom prst="roundRect">
            <a:avLst>
              <a:gd name="adj" fmla="val 124668"/>
            </a:avLst>
          </a:prstGeom>
          <a:solidFill>
            <a:srgbClr val="595959"/>
          </a:solidFill>
          <a:ln/>
        </p:spPr>
      </p:sp>
      <p:sp>
        <p:nvSpPr>
          <p:cNvPr id="4" name="Shape 2"/>
          <p:cNvSpPr/>
          <p:nvPr/>
        </p:nvSpPr>
        <p:spPr>
          <a:xfrm>
            <a:off x="6768108" y="2245162"/>
            <a:ext cx="569952" cy="22860"/>
          </a:xfrm>
          <a:prstGeom prst="roundRect">
            <a:avLst>
              <a:gd name="adj" fmla="val 124668"/>
            </a:avLst>
          </a:prstGeom>
          <a:solidFill>
            <a:srgbClr val="595959"/>
          </a:solidFill>
          <a:ln/>
        </p:spPr>
      </p:sp>
      <p:sp>
        <p:nvSpPr>
          <p:cNvPr id="5" name="Shape 3"/>
          <p:cNvSpPr/>
          <p:nvPr/>
        </p:nvSpPr>
        <p:spPr>
          <a:xfrm>
            <a:off x="7244001" y="2185392"/>
            <a:ext cx="142399" cy="142399"/>
          </a:xfrm>
          <a:prstGeom prst="roundRect">
            <a:avLst>
              <a:gd name="adj" fmla="val 321070"/>
            </a:avLst>
          </a:prstGeom>
          <a:solidFill>
            <a:srgbClr val="DCFF50"/>
          </a:solidFill>
          <a:ln/>
        </p:spPr>
      </p:sp>
      <p:sp>
        <p:nvSpPr>
          <p:cNvPr id="6" name="Shape 4"/>
          <p:cNvSpPr/>
          <p:nvPr/>
        </p:nvSpPr>
        <p:spPr>
          <a:xfrm>
            <a:off x="664964" y="1496616"/>
            <a:ext cx="6080284" cy="1519952"/>
          </a:xfrm>
          <a:prstGeom prst="roundRect">
            <a:avLst>
              <a:gd name="adj" fmla="val 1875"/>
            </a:avLst>
          </a:prstGeom>
          <a:solidFill>
            <a:srgbClr val="404040"/>
          </a:solidFill>
          <a:ln/>
        </p:spPr>
      </p:sp>
      <p:sp>
        <p:nvSpPr>
          <p:cNvPr id="7" name="Text 5"/>
          <p:cNvSpPr/>
          <p:nvPr/>
        </p:nvSpPr>
        <p:spPr>
          <a:xfrm>
            <a:off x="4180523" y="1686520"/>
            <a:ext cx="2374821" cy="327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Plot()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54869" y="2127766"/>
            <a:ext cx="5700474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Saves PCA or 2D scatter images for visual analysis.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292340" y="3385066"/>
            <a:ext cx="569952" cy="22860"/>
          </a:xfrm>
          <a:prstGeom prst="roundRect">
            <a:avLst>
              <a:gd name="adj" fmla="val 124668"/>
            </a:avLst>
          </a:prstGeom>
          <a:solidFill>
            <a:srgbClr val="595959"/>
          </a:solidFill>
          <a:ln/>
        </p:spPr>
      </p:sp>
      <p:sp>
        <p:nvSpPr>
          <p:cNvPr id="10" name="Shape 8"/>
          <p:cNvSpPr/>
          <p:nvPr/>
        </p:nvSpPr>
        <p:spPr>
          <a:xfrm>
            <a:off x="7244001" y="3325297"/>
            <a:ext cx="142399" cy="142399"/>
          </a:xfrm>
          <a:prstGeom prst="roundRect">
            <a:avLst>
              <a:gd name="adj" fmla="val 321070"/>
            </a:avLst>
          </a:prstGeom>
          <a:solidFill>
            <a:srgbClr val="DCFF50"/>
          </a:solidFill>
          <a:ln/>
        </p:spPr>
      </p:sp>
      <p:sp>
        <p:nvSpPr>
          <p:cNvPr id="11" name="Shape 9"/>
          <p:cNvSpPr/>
          <p:nvPr/>
        </p:nvSpPr>
        <p:spPr>
          <a:xfrm>
            <a:off x="7885152" y="2636520"/>
            <a:ext cx="6080284" cy="1519952"/>
          </a:xfrm>
          <a:prstGeom prst="roundRect">
            <a:avLst>
              <a:gd name="adj" fmla="val 1875"/>
            </a:avLst>
          </a:prstGeom>
          <a:solidFill>
            <a:srgbClr val="404040"/>
          </a:solidFill>
          <a:ln/>
        </p:spPr>
      </p:sp>
      <p:sp>
        <p:nvSpPr>
          <p:cNvPr id="12" name="Text 10"/>
          <p:cNvSpPr/>
          <p:nvPr/>
        </p:nvSpPr>
        <p:spPr>
          <a:xfrm>
            <a:off x="8075057" y="2826425"/>
            <a:ext cx="2374821" cy="327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TGP()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075057" y="3267670"/>
            <a:ext cx="5700474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Builds the decision graph and returns the per-point neighbour weight matrix.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6768108" y="4334947"/>
            <a:ext cx="569952" cy="22860"/>
          </a:xfrm>
          <a:prstGeom prst="roundRect">
            <a:avLst>
              <a:gd name="adj" fmla="val 124668"/>
            </a:avLst>
          </a:prstGeom>
          <a:solidFill>
            <a:srgbClr val="595959"/>
          </a:solidFill>
          <a:ln/>
        </p:spPr>
      </p:sp>
      <p:sp>
        <p:nvSpPr>
          <p:cNvPr id="15" name="Shape 13"/>
          <p:cNvSpPr/>
          <p:nvPr/>
        </p:nvSpPr>
        <p:spPr>
          <a:xfrm>
            <a:off x="7244001" y="4275177"/>
            <a:ext cx="142399" cy="142399"/>
          </a:xfrm>
          <a:prstGeom prst="roundRect">
            <a:avLst>
              <a:gd name="adj" fmla="val 321070"/>
            </a:avLst>
          </a:prstGeom>
          <a:solidFill>
            <a:srgbClr val="DCFF50"/>
          </a:solidFill>
          <a:ln/>
        </p:spPr>
      </p:sp>
      <p:sp>
        <p:nvSpPr>
          <p:cNvPr id="16" name="Shape 14"/>
          <p:cNvSpPr/>
          <p:nvPr/>
        </p:nvSpPr>
        <p:spPr>
          <a:xfrm>
            <a:off x="664964" y="3586401"/>
            <a:ext cx="6080284" cy="1519952"/>
          </a:xfrm>
          <a:prstGeom prst="roundRect">
            <a:avLst>
              <a:gd name="adj" fmla="val 1875"/>
            </a:avLst>
          </a:prstGeom>
          <a:solidFill>
            <a:srgbClr val="404040"/>
          </a:solidFill>
          <a:ln/>
        </p:spPr>
      </p:sp>
      <p:sp>
        <p:nvSpPr>
          <p:cNvPr id="17" name="Text 15"/>
          <p:cNvSpPr/>
          <p:nvPr/>
        </p:nvSpPr>
        <p:spPr>
          <a:xfrm>
            <a:off x="4180523" y="3776305"/>
            <a:ext cx="2374821" cy="327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prune()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854869" y="4217551"/>
            <a:ext cx="5700474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Clips invalid neighbours by setting their index to -1, based on the threshold.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7292340" y="5284946"/>
            <a:ext cx="569952" cy="22860"/>
          </a:xfrm>
          <a:prstGeom prst="roundRect">
            <a:avLst>
              <a:gd name="adj" fmla="val 124668"/>
            </a:avLst>
          </a:prstGeom>
          <a:solidFill>
            <a:srgbClr val="595959"/>
          </a:solidFill>
          <a:ln/>
        </p:spPr>
      </p:sp>
      <p:sp>
        <p:nvSpPr>
          <p:cNvPr id="20" name="Shape 18"/>
          <p:cNvSpPr/>
          <p:nvPr/>
        </p:nvSpPr>
        <p:spPr>
          <a:xfrm>
            <a:off x="7244001" y="5225177"/>
            <a:ext cx="142399" cy="142399"/>
          </a:xfrm>
          <a:prstGeom prst="roundRect">
            <a:avLst>
              <a:gd name="adj" fmla="val 321070"/>
            </a:avLst>
          </a:prstGeom>
          <a:solidFill>
            <a:srgbClr val="DCFF50"/>
          </a:solidFill>
          <a:ln/>
        </p:spPr>
      </p:sp>
      <p:sp>
        <p:nvSpPr>
          <p:cNvPr id="21" name="Shape 19"/>
          <p:cNvSpPr/>
          <p:nvPr/>
        </p:nvSpPr>
        <p:spPr>
          <a:xfrm>
            <a:off x="7885152" y="4536400"/>
            <a:ext cx="6080284" cy="1519952"/>
          </a:xfrm>
          <a:prstGeom prst="roundRect">
            <a:avLst>
              <a:gd name="adj" fmla="val 1875"/>
            </a:avLst>
          </a:prstGeom>
          <a:solidFill>
            <a:srgbClr val="404040"/>
          </a:solidFill>
          <a:ln/>
        </p:spPr>
      </p:sp>
      <p:sp>
        <p:nvSpPr>
          <p:cNvPr id="22" name="Text 20"/>
          <p:cNvSpPr/>
          <p:nvPr/>
        </p:nvSpPr>
        <p:spPr>
          <a:xfrm>
            <a:off x="8075057" y="4726305"/>
            <a:ext cx="2374821" cy="327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shrink()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8075057" y="5167551"/>
            <a:ext cx="5700474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Calculates point displacements from valid neighbours and repositions points.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6768108" y="6326148"/>
            <a:ext cx="569952" cy="22860"/>
          </a:xfrm>
          <a:prstGeom prst="roundRect">
            <a:avLst>
              <a:gd name="adj" fmla="val 124668"/>
            </a:avLst>
          </a:prstGeom>
          <a:solidFill>
            <a:srgbClr val="595959"/>
          </a:solidFill>
          <a:ln/>
        </p:spPr>
      </p:sp>
      <p:sp>
        <p:nvSpPr>
          <p:cNvPr id="25" name="Shape 23"/>
          <p:cNvSpPr/>
          <p:nvPr/>
        </p:nvSpPr>
        <p:spPr>
          <a:xfrm>
            <a:off x="7244001" y="6266378"/>
            <a:ext cx="142399" cy="142399"/>
          </a:xfrm>
          <a:prstGeom prst="roundRect">
            <a:avLst>
              <a:gd name="adj" fmla="val 321070"/>
            </a:avLst>
          </a:prstGeom>
          <a:solidFill>
            <a:srgbClr val="DCFF50"/>
          </a:solidFill>
          <a:ln/>
        </p:spPr>
      </p:sp>
      <p:sp>
        <p:nvSpPr>
          <p:cNvPr id="26" name="Shape 24"/>
          <p:cNvSpPr/>
          <p:nvPr/>
        </p:nvSpPr>
        <p:spPr>
          <a:xfrm>
            <a:off x="664964" y="5486400"/>
            <a:ext cx="6080284" cy="1702475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</p:sp>
      <p:sp>
        <p:nvSpPr>
          <p:cNvPr id="27" name="Text 25"/>
          <p:cNvSpPr/>
          <p:nvPr/>
        </p:nvSpPr>
        <p:spPr>
          <a:xfrm>
            <a:off x="4180523" y="5676305"/>
            <a:ext cx="2374821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Main Flow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854869" y="6087070"/>
            <a:ext cx="5700474" cy="9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sequence involving data loading, normalisation, TGP, pruning, iterative shrinking, dataset saving, clustering (DPC), and NMI computation.</a:t>
            </a:r>
            <a:endParaRPr lang="en-US" sz="1450" dirty="0"/>
          </a:p>
        </p:txBody>
      </p:sp>
      <p:sp>
        <p:nvSpPr>
          <p:cNvPr id="29" name="Text 27"/>
          <p:cNvSpPr/>
          <p:nvPr/>
        </p:nvSpPr>
        <p:spPr>
          <a:xfrm>
            <a:off x="664964" y="7402592"/>
            <a:ext cx="13300472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functions directly correspond to components within </a:t>
            </a:r>
            <a:r>
              <a:rPr lang="en-US" sz="145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HIAC.py</a:t>
            </a: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offering modularity for reuse and adaptation.</a:t>
            </a:r>
            <a:endParaRPr lang="en-US" sz="1450" dirty="0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231C98A-8A28-07C6-F2D8-8B9553801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11871484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Decision Graph: Selecting Valid-Neighbours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9487" y="1559243"/>
            <a:ext cx="6425922" cy="904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decision graph serves as a critical tool, visually representing the local "point weight" against its probability or frequency. This allows for an intuitive understanding of neighbour relationships.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9487" y="2633186"/>
            <a:ext cx="6425922" cy="904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</a:t>
            </a:r>
            <a:r>
              <a:rPr lang="en-US" sz="145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threshold</a:t>
            </a: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depicted as a vertical line on the graph, effectively separates valid from invalid neighbour edges. This mechanism significantly reduces sensitivity to parameter mis-settings, enhancing robustness.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9487" y="3707130"/>
            <a:ext cx="6425922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script automatically saves the generated decision graph, typically named as </a:t>
            </a:r>
            <a:r>
              <a:rPr lang="en-US" sz="14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decision_&lt;k&gt;_&lt;threshold&gt;.png</a:t>
            </a: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for easy reference and analysis.</a:t>
            </a:r>
            <a:endParaRPr lang="en-US" sz="14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3C05C5-042A-153A-2877-6D8C121C3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669" y="7732969"/>
            <a:ext cx="1903751" cy="496631"/>
          </a:xfrm>
          <a:prstGeom prst="rect">
            <a:avLst/>
          </a:prstGeom>
        </p:spPr>
      </p:pic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611" y="1601629"/>
            <a:ext cx="6425922" cy="64259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0052"/>
            <a:ext cx="112279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Datasets Used for Experimentation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24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repository features a comprehensive collection of datasets, both real-world and synthetic, for thorough evaluation of HIAC's performance.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833" y="3659386"/>
            <a:ext cx="1712595" cy="9072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879" y="3659386"/>
            <a:ext cx="1712595" cy="9072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3659386"/>
            <a:ext cx="1712595" cy="90725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9972" y="3659386"/>
            <a:ext cx="1712595" cy="90725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93790" y="47126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Included Datasets (under </a:t>
            </a:r>
            <a:r>
              <a:rPr lang="en-US" sz="1750" b="1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data-sets/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):</a:t>
            </a:r>
            <a:endParaRPr lang="en-US" sz="1750" dirty="0"/>
          </a:p>
        </p:txBody>
      </p:sp>
      <p:sp>
        <p:nvSpPr>
          <p:cNvPr id="9" name="Text 3"/>
          <p:cNvSpPr/>
          <p:nvPr/>
        </p:nvSpPr>
        <p:spPr>
          <a:xfrm>
            <a:off x="793790" y="5154811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Real-world: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Banknote_authentication.txt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Seeds.txt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Wireless_indoor_location.txt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Teaching_assistant_evaluation.txt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Text 4"/>
          <p:cNvSpPr/>
          <p:nvPr/>
        </p:nvSpPr>
        <p:spPr>
          <a:xfrm>
            <a:off x="793790" y="56046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Synthetic and shapes: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A-set, S-set, various shapes, noise-datasets, and dimension datasets.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793790" y="60468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Scikit-learn Datasets: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Iris, Wine, Digits, Breast Cancer.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93790" y="6489025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Parameter Recommendations: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Detailed configurations are provided in </a:t>
            </a: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parameter-config.xls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optimal use.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7E961F-93C4-85F1-6DC2-29A8A03D87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798" y="567452"/>
            <a:ext cx="7802404" cy="1198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Experiment Setup &amp; Baselines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0798" y="2244447"/>
            <a:ext cx="345019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Baselines for Comparison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70798" y="2735461"/>
            <a:ext cx="3667363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benchmark HIAC's efficacy, we compare its results against established clustering algorithms: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70798" y="3827978"/>
            <a:ext cx="3667363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DPC (Density Peaks Clustering):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popular density-based method.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70798" y="4508421"/>
            <a:ext cx="3667363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KMeans: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widely used partitioning algorithm.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70798" y="5188863"/>
            <a:ext cx="3667363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Agglomerative (Agg):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hierarchical clustering approach.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4813459" y="2244447"/>
            <a:ext cx="244387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Evaluation Metric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3459" y="2735461"/>
            <a:ext cx="3667363" cy="154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is quantified using the </a:t>
            </a:r>
            <a:r>
              <a:rPr lang="en-US" sz="15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Adjusted Mutual Information (AMI)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specifically </a:t>
            </a:r>
            <a:r>
              <a:rPr lang="en-US" sz="150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adjusted_mutual_info_score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from scikit-learn (referred to as "NMI" in the HIAC code).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813459" y="4475798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Visualisations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813459" y="4966811"/>
            <a:ext cx="3667363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Principal Component Analysis (PCA) is employed to reduce data to 2D for compelling </a:t>
            </a:r>
            <a:r>
              <a:rPr lang="en-US" sz="15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before/after visualisations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813459" y="6078498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Preprocessing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4813459" y="6569512"/>
            <a:ext cx="3667363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standard </a:t>
            </a:r>
            <a:r>
              <a:rPr lang="en-US" sz="15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per-feature min-max normalisation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applied to all datasets as part of the script's workflow.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89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How to Re-Run: Exact Commands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76632"/>
            <a:ext cx="7556421" cy="3482459"/>
          </a:xfrm>
          <a:prstGeom prst="roundRect">
            <a:avLst>
              <a:gd name="adj" fmla="val 977"/>
            </a:avLst>
          </a:prstGeom>
          <a:solidFill>
            <a:srgbClr val="404040"/>
          </a:solidFill>
          <a:ln/>
        </p:spPr>
      </p:sp>
      <p:sp>
        <p:nvSpPr>
          <p:cNvPr id="5" name="Shape 2"/>
          <p:cNvSpPr/>
          <p:nvPr/>
        </p:nvSpPr>
        <p:spPr>
          <a:xfrm>
            <a:off x="6280190" y="2576632"/>
            <a:ext cx="3778210" cy="2167890"/>
          </a:xfrm>
          <a:prstGeom prst="roundRect">
            <a:avLst>
              <a:gd name="adj" fmla="val 1569"/>
            </a:avLst>
          </a:prstGeom>
          <a:solidFill>
            <a:srgbClr val="404040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2803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Activate venv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004" y="3293864"/>
            <a:ext cx="3324582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source /path/to/venv/bin/activate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058400" y="2576632"/>
            <a:ext cx="3778210" cy="2167890"/>
          </a:xfrm>
          <a:prstGeom prst="rect">
            <a:avLst/>
          </a:prstGeom>
          <a:solidFill>
            <a:srgbClr val="404040"/>
          </a:solidFill>
          <a:ln/>
        </p:spPr>
      </p:sp>
      <p:sp>
        <p:nvSpPr>
          <p:cNvPr id="9" name="Shape 6"/>
          <p:cNvSpPr/>
          <p:nvPr/>
        </p:nvSpPr>
        <p:spPr>
          <a:xfrm>
            <a:off x="10058400" y="2576632"/>
            <a:ext cx="30480" cy="216789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10" name="Text 7"/>
          <p:cNvSpPr/>
          <p:nvPr/>
        </p:nvSpPr>
        <p:spPr>
          <a:xfrm>
            <a:off x="10285214" y="2803446"/>
            <a:ext cx="332458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Install dependencies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85214" y="3648194"/>
            <a:ext cx="33245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required: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285214" y="4147185"/>
            <a:ext cx="3324582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-r requirements.txt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4744522"/>
            <a:ext cx="7556421" cy="1314569"/>
          </a:xfrm>
          <a:prstGeom prst="rect">
            <a:avLst/>
          </a:prstGeom>
          <a:solidFill>
            <a:srgbClr val="404040"/>
          </a:solidFill>
          <a:ln/>
        </p:spPr>
      </p:sp>
      <p:sp>
        <p:nvSpPr>
          <p:cNvPr id="14" name="Shape 11"/>
          <p:cNvSpPr/>
          <p:nvPr/>
        </p:nvSpPr>
        <p:spPr>
          <a:xfrm>
            <a:off x="6280190" y="4744522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15" name="Text 12"/>
          <p:cNvSpPr/>
          <p:nvPr/>
        </p:nvSpPr>
        <p:spPr>
          <a:xfrm>
            <a:off x="6507004" y="4971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Run HIAC.py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507004" y="5461754"/>
            <a:ext cx="7102793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HIAC.py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280190" y="6314242"/>
            <a:ext cx="7556421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experiment with different datasets, simply modify the </a:t>
            </a:r>
            <a:r>
              <a:rPr lang="en-US" sz="17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filePath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variable at the top of </a:t>
            </a:r>
            <a:r>
              <a:rPr lang="en-US" sz="1750" u="sng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HIAC.py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or create a custom wrapper script to pass arguments directly.</a:t>
            </a:r>
            <a:endParaRPr lang="en-US" sz="17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7F2036B-568C-2EB7-8960-C53901770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7820" y="7772400"/>
            <a:ext cx="1752600" cy="457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2221</Words>
  <Application>Microsoft Macintosh PowerPoint</Application>
  <PresentationFormat>Произвольный</PresentationFormat>
  <Paragraphs>205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Roboto Mono Medium</vt:lpstr>
      <vt:lpstr>Arial</vt:lpstr>
      <vt:lpstr>Consolas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kgrigor2016@gmail.com</cp:lastModifiedBy>
  <cp:revision>4</cp:revision>
  <dcterms:created xsi:type="dcterms:W3CDTF">2025-11-21T11:08:20Z</dcterms:created>
  <dcterms:modified xsi:type="dcterms:W3CDTF">2025-11-21T11:20:40Z</dcterms:modified>
</cp:coreProperties>
</file>